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85" r:id="rId3"/>
    <p:sldId id="301" r:id="rId4"/>
    <p:sldId id="310" r:id="rId5"/>
    <p:sldId id="275" r:id="rId6"/>
    <p:sldId id="303" r:id="rId7"/>
    <p:sldId id="307" r:id="rId8"/>
    <p:sldId id="316" r:id="rId9"/>
    <p:sldId id="320" r:id="rId10"/>
    <p:sldId id="321" r:id="rId11"/>
    <p:sldId id="261" r:id="rId12"/>
    <p:sldId id="282" r:id="rId13"/>
    <p:sldId id="318" r:id="rId14"/>
    <p:sldId id="319" r:id="rId15"/>
    <p:sldId id="313" r:id="rId16"/>
    <p:sldId id="260" r:id="rId17"/>
    <p:sldId id="317" r:id="rId1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5CBC50-0D4A-49E7-BA4A-3A476485B913}">
          <p14:sldIdLst>
            <p14:sldId id="259"/>
            <p14:sldId id="285"/>
            <p14:sldId id="301"/>
            <p14:sldId id="310"/>
            <p14:sldId id="275"/>
            <p14:sldId id="303"/>
            <p14:sldId id="307"/>
            <p14:sldId id="316"/>
            <p14:sldId id="320"/>
            <p14:sldId id="321"/>
            <p14:sldId id="261"/>
            <p14:sldId id="282"/>
            <p14:sldId id="318"/>
            <p14:sldId id="319"/>
            <p14:sldId id="313"/>
            <p14:sldId id="260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ryn Lickley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398"/>
    <a:srgbClr val="3FA6AB"/>
    <a:srgbClr val="00863D"/>
    <a:srgbClr val="3FA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734" autoAdjust="0"/>
    <p:restoredTop sz="75201" autoAdjust="0"/>
  </p:normalViewPr>
  <p:slideViewPr>
    <p:cSldViewPr>
      <p:cViewPr varScale="1">
        <p:scale>
          <a:sx n="86" d="100"/>
          <a:sy n="86" d="100"/>
        </p:scale>
        <p:origin x="19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04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102B3C86-00F3-420B-B44D-6EBDCD294E0E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r>
              <a:rPr lang="en-US" smtClean="0"/>
              <a:t>HEATLHY BRANT STRATEGY-4 YEAR ACTION PLAN|2016-2019/2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8FAEE738-996A-4E8A-AE24-CAC3F2C7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404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C9DFBEC2-FCF0-47FA-924B-B528A2FFE188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r>
              <a:rPr lang="en-US" smtClean="0"/>
              <a:t>HEATLHY BRANT STRATEGY-4 YEAR ACTION PLAN|2016-2019/2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D6C6E4E6-0CFA-4C0B-B895-1DC8451E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359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HEATLHY BRANT STRATEGY-4 YEAR ACTION PLAN|2016-2019/2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C6E4E6-0CFA-4C0B-B895-1DC8451E041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51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HEATLHY BRANT STRATEGY-4 YEAR ACTION PLAN|2016-2019/2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C6E4E6-0CFA-4C0B-B895-1DC8451E04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HEATLHY BRANT STRATEGY-4 YEAR ACTION PLAN|2016-2019/2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C6E4E6-0CFA-4C0B-B895-1DC8451E04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61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COOMUNIY VITALITY</a:t>
            </a:r>
          </a:p>
          <a:p>
            <a:endParaRPr lang="en-US" dirty="0" smtClean="0"/>
          </a:p>
          <a:p>
            <a:r>
              <a:rPr lang="en-US" dirty="0" smtClean="0"/>
              <a:t>Social Connectedness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 smtClean="0"/>
              <a:t>Things in common with others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 smtClean="0"/>
              <a:t>Welcomed in the community</a:t>
            </a:r>
          </a:p>
          <a:p>
            <a:endParaRPr lang="en-US" dirty="0" smtClean="0"/>
          </a:p>
          <a:p>
            <a:r>
              <a:rPr lang="en-US" dirty="0" smtClean="0"/>
              <a:t>Supportive social networks 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 smtClean="0"/>
              <a:t>Friends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 smtClean="0"/>
              <a:t>Family 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 err="1" smtClean="0"/>
              <a:t>Neighbours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Safe Places to live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 smtClean="0"/>
              <a:t>Walkable without fear</a:t>
            </a:r>
          </a:p>
          <a:p>
            <a:endParaRPr lang="en-US" dirty="0" smtClean="0"/>
          </a:p>
          <a:p>
            <a:r>
              <a:rPr lang="en-US" dirty="0" smtClean="0"/>
              <a:t>Social Safety Nets – </a:t>
            </a:r>
          </a:p>
          <a:p>
            <a:pPr marL="171441" indent="-171441">
              <a:buFont typeface="Arial" panose="020B0604020202020204" pitchFamily="34" charset="0"/>
              <a:buChar char="•"/>
            </a:pPr>
            <a:r>
              <a:rPr lang="en-US" dirty="0" smtClean="0"/>
              <a:t>accessible Services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BCC01-667B-48EA-B7BE-ADAACCF3C0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5C8D-99EA-4475-AD53-C86DDD157B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45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REALIZING THE VISION: Symbols in the Healthy Brantford Vision Tree</a:t>
            </a:r>
          </a:p>
          <a:p>
            <a:r>
              <a:rPr lang="en-US" dirty="0" smtClean="0"/>
              <a:t>The Vision Tree is based on our native apple tree. It represents our community's view of what is needed</a:t>
            </a:r>
          </a:p>
          <a:p>
            <a:r>
              <a:rPr lang="en-US" dirty="0" smtClean="0"/>
              <a:t>to become a Healthier Brantford:</a:t>
            </a:r>
          </a:p>
          <a:p>
            <a:r>
              <a:rPr lang="en-US" dirty="0" smtClean="0"/>
              <a:t>The ROOTS are the key ways to involve members of our community:</a:t>
            </a:r>
          </a:p>
          <a:p>
            <a:r>
              <a:rPr lang="en-US" dirty="0" smtClean="0"/>
              <a:t>The TRUNK represents the rights of all people to have access to good health and well-being</a:t>
            </a:r>
          </a:p>
          <a:p>
            <a:r>
              <a:rPr lang="en-US" dirty="0" smtClean="0"/>
              <a:t>The LIMBS are priorities – the most important impacts on health that need improvement</a:t>
            </a:r>
          </a:p>
          <a:p>
            <a:r>
              <a:rPr lang="en-US" dirty="0" smtClean="0"/>
              <a:t>The FRUIT, composed of red arrows, identify main concerns linked to each of the priority issues</a:t>
            </a:r>
          </a:p>
          <a:p>
            <a:r>
              <a:rPr lang="en-US" dirty="0" smtClean="0"/>
              <a:t>The arrows, representing SEEDS, give ideas for strategies to improve our health outcomes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HEATLHY BRANT STRATEGY-4 YEAR ACTION PLAN|2016-2019/2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C6E4E6-0CFA-4C0B-B895-1DC8451E041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51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HEATLHY BRANT STRATEGY-4 YEAR ACTION PLAN|2016-2019/2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C6E4E6-0CFA-4C0B-B895-1DC8451E04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89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a Celebration Breakfast on April 25</a:t>
            </a:r>
            <a:r>
              <a:rPr lang="en-US" baseline="30000" dirty="0" smtClean="0"/>
              <a:t>th</a:t>
            </a:r>
            <a:r>
              <a:rPr lang="en-US" dirty="0" smtClean="0"/>
              <a:t> at the Sanderson Centre, We will report back to the community on</a:t>
            </a:r>
            <a:r>
              <a:rPr lang="en-US" baseline="0" dirty="0" smtClean="0"/>
              <a:t> our progress to date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kick-off the implementation phase with a CALL TO ACTION.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be inviting community stakeholders to: 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baseline="0" dirty="0" smtClean="0"/>
              <a:t>self-select the priorities that fit best with their knowledge, expertise and interests and 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baseline="0" dirty="0" smtClean="0"/>
              <a:t>attend our Action Forums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baseline="0" dirty="0" smtClean="0"/>
              <a:t>Use the forum to examine current efforts to address the priority and related issues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baseline="0" dirty="0" smtClean="0"/>
              <a:t>Come to an understanding of how to collaborate to align resources and interventions to support each others’ work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r>
              <a:rPr lang="en-US" baseline="0" dirty="0" smtClean="0"/>
              <a:t>Commit to develop the necessary partnerships to augment the current actions and structure new strategies</a:t>
            </a:r>
          </a:p>
          <a:p>
            <a:pPr marL="170181" indent="-170181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r>
              <a:rPr lang="en-US" baseline="0" dirty="0" smtClean="0"/>
              <a:t>We really expect Action Teams and initial Actions Plans to emerge from these Forums that based on current community structures and actions. </a:t>
            </a:r>
          </a:p>
          <a:p>
            <a:r>
              <a:rPr lang="en-US" baseline="0" dirty="0" smtClean="0"/>
              <a:t>In other words – we do want to build on what is already there and augment capacity.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turn, HB will be provide the HB Structure to support their work and their success in improving community health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HEATLHY BRANT STRATEGY-4 YEAR ACTION PLAN|2016-2019/2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C6E4E6-0CFA-4C0B-B895-1DC8451E04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14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HEATLHY BRANT STRATEGY-4 YEAR ACTION PLAN|2016-2019/2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6E4E6-0CFA-4C0B-B895-1DC8451E04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822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HEATLHY BRANT STRATEGY-4 YEAR ACTION PLAN|2016-2019/2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6E4E6-0CFA-4C0B-B895-1DC8451E04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30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50A3-7D25-471E-8498-71F20B707FD9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HEALTHY BRANT STRATEGY-FOUR YEAR ACTION PLAN|2016-2019/2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D6FE-36F5-4015-8A2A-6EC3F62E4556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HEALTHY BRANT STRATEGY-FOUR YEAR ACTION PLAN|2016-2019/2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0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E565-C1DE-4E61-B67F-CA908DDAA242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HEALTHY BRANT STRATEGY-FOUR YEAR ACTION PLAN|2016-2019/2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3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6AD3-F552-406D-BC7A-032535FF258C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HEALTHY BRANT STRATEGY-FOUR YEAR ACTION PLAN|2016-2019/2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4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0F3B-44D4-475B-8FE0-A97CBC62C36F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HEALTHY BRANT STRATEGY-FOUR YEAR ACTION PLAN|2016-2019/2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4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B262-78C9-41C1-BADE-0541BBF1E584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HEALTHY BRANT STRATEGY-FOUR YEAR ACTION PLAN|2016-2019/2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2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79F6-BA3B-4BEA-9607-CAD1E3C8D580}" type="datetime1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HEALTHY BRANT STRATEGY-FOUR YEAR ACTION PLAN|2016-2019/2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7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A4C9-778C-4074-B74D-AD0C10085988}" type="datetime1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HEALTHY BRANT STRATEGY-FOUR YEAR ACTION PLAN|2016-2019/2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9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A764-83F2-4CC9-BDBC-70E34B44B0E7}" type="datetime1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HEALTHY BRANT STRATEGY-FOUR YEAR ACTION PLAN|2016-2019/2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6AD7-B995-407C-A7A4-F05B4FDB5475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HEALTHY BRANT STRATEGY-FOUR YEAR ACTION PLAN|2016-2019/2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9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FBD4-36BB-47EA-B9A3-2271B8502CD4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HEALTHY BRANT STRATEGY-FOUR YEAR ACTION PLAN|2016-2019/2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5CB60-46C1-417C-9D55-E5E49AB8B44D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HEALTHY BRANT STRATEGY-FOUR YEAR ACTION PLAN|2016-2019/2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37402-AEC4-4DC9-AF42-DE4D28755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6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86200"/>
            <a:ext cx="5791200" cy="2209801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200" b="1" dirty="0" smtClean="0"/>
              <a:t>Presenter: Christina Rajsic </a:t>
            </a:r>
            <a:br>
              <a:rPr lang="en-US" sz="2200" b="1" dirty="0" smtClean="0"/>
            </a:br>
            <a:r>
              <a:rPr lang="en-US" sz="2000" dirty="0" smtClean="0"/>
              <a:t>Director of Health </a:t>
            </a:r>
            <a:r>
              <a:rPr lang="en-US" sz="2000" dirty="0"/>
              <a:t>Promotion</a:t>
            </a:r>
            <a:br>
              <a:rPr lang="en-US" sz="2000" dirty="0"/>
            </a:br>
            <a:r>
              <a:rPr lang="en-US" sz="2000" dirty="0"/>
              <a:t>Brant County Health </a:t>
            </a:r>
            <a:r>
              <a:rPr lang="en-US" sz="2000" dirty="0" smtClean="0"/>
              <a:t>Unit</a:t>
            </a:r>
            <a:br>
              <a:rPr lang="en-US" sz="2000" dirty="0" smtClean="0"/>
            </a:br>
            <a:r>
              <a:rPr lang="en-US" sz="2000" dirty="0" smtClean="0"/>
              <a:t>Co-Chair </a:t>
            </a:r>
            <a:br>
              <a:rPr lang="en-US" sz="2000" dirty="0" smtClean="0"/>
            </a:br>
            <a:r>
              <a:rPr lang="en-US" sz="2000" dirty="0" smtClean="0"/>
              <a:t>Grand River </a:t>
            </a:r>
            <a:r>
              <a:rPr lang="en-US" sz="2000" dirty="0"/>
              <a:t>H</a:t>
            </a:r>
            <a:r>
              <a:rPr lang="en-US" sz="2000" dirty="0" smtClean="0"/>
              <a:t>ealthy Communities</a:t>
            </a:r>
            <a:br>
              <a:rPr lang="en-US" sz="2000" dirty="0" smtClean="0"/>
            </a:br>
            <a:r>
              <a:rPr lang="en-US" sz="2200" b="1" dirty="0" smtClean="0"/>
              <a:t>November 22 , 2017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2855157"/>
            <a:ext cx="3886200" cy="70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n w="10541" cmpd="sng">
                  <a:noFill/>
                  <a:prstDash val="solid"/>
                </a:ln>
                <a:solidFill>
                  <a:srgbClr val="389398"/>
                </a:solidFill>
              </a:rPr>
              <a:t>Growing </a:t>
            </a:r>
            <a:r>
              <a:rPr lang="en-US" sz="2000" b="1" i="1" dirty="0">
                <a:ln w="10541" cmpd="sng">
                  <a:noFill/>
                  <a:prstDash val="solid"/>
                </a:ln>
                <a:solidFill>
                  <a:srgbClr val="389398"/>
                </a:solidFill>
              </a:rPr>
              <a:t>V</a:t>
            </a:r>
            <a:r>
              <a:rPr lang="en-US" sz="2000" b="1" i="1" dirty="0" smtClean="0">
                <a:ln w="10541" cmpd="sng">
                  <a:noFill/>
                  <a:prstDash val="solid"/>
                </a:ln>
                <a:solidFill>
                  <a:srgbClr val="389398"/>
                </a:solidFill>
              </a:rPr>
              <a:t>ital and Healthy Communities</a:t>
            </a:r>
            <a:endParaRPr lang="en-US" sz="2000" b="1" i="1" dirty="0">
              <a:ln w="10541" cmpd="sng">
                <a:noFill/>
                <a:prstDash val="solid"/>
              </a:ln>
              <a:solidFill>
                <a:srgbClr val="38939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722558"/>
            <a:ext cx="4800600" cy="201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811756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CI: “</a:t>
            </a:r>
            <a:r>
              <a:rPr lang="en-US" sz="3600" dirty="0"/>
              <a:t>Connecting </a:t>
            </a:r>
            <a:r>
              <a:rPr lang="en-US" sz="3600" dirty="0" smtClean="0"/>
              <a:t>People</a:t>
            </a:r>
            <a:r>
              <a:rPr lang="en-US" sz="3600" dirty="0"/>
              <a:t>” (OTF)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576118"/>
            <a:ext cx="5486400" cy="4780237"/>
          </a:xfrm>
        </p:spPr>
        <p:txBody>
          <a:bodyPr/>
          <a:lstStyle/>
          <a:p>
            <a:endParaRPr lang="en-US" sz="800" dirty="0"/>
          </a:p>
          <a:p>
            <a:pPr marL="0" indent="0">
              <a:buNone/>
            </a:pPr>
            <a:r>
              <a:rPr lang="en-US" dirty="0" smtClean="0"/>
              <a:t>CI Model for Collaboration: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Groundwork</a:t>
            </a:r>
          </a:p>
          <a:p>
            <a:r>
              <a:rPr lang="en-US" dirty="0" smtClean="0"/>
              <a:t>Build the case</a:t>
            </a:r>
          </a:p>
          <a:p>
            <a:r>
              <a:rPr lang="en-US" dirty="0" smtClean="0"/>
              <a:t>Concept Design</a:t>
            </a:r>
          </a:p>
          <a:p>
            <a:r>
              <a:rPr lang="en-US" dirty="0" smtClean="0"/>
              <a:t>Proposal development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Evaluation and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51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Where We Are Now: Implementation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424254"/>
              </p:ext>
            </p:extLst>
          </p:nvPr>
        </p:nvGraphicFramePr>
        <p:xfrm>
          <a:off x="457200" y="838200"/>
          <a:ext cx="82296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16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Education  Action Forum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Building our Skills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January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 18, 2018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Access to Education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High School Graduation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Teaching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Life Skills in Schools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90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Food Action Forum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Affordable Food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Healthy Food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Local Food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Systems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May 2, 2017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Prosperity Action Forum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Secure Incomes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September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21, 2017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Housing Help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Safe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Place to Live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Health Systems Action Forum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Coordinated Services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November 22, 2017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Affordable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Transportation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Services Meet Needs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Active Living Action Forum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Recreation and Leisure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June 22,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2017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After school Programs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Arts and Culture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" y="1034796"/>
            <a:ext cx="7181088" cy="47884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638300"/>
          </a:xfrm>
        </p:spPr>
        <p:txBody>
          <a:bodyPr>
            <a:noAutofit/>
          </a:bodyPr>
          <a:lstStyle/>
          <a:p>
            <a:r>
              <a:rPr lang="en-US" dirty="0"/>
              <a:t>SYSTEM </a:t>
            </a:r>
            <a:r>
              <a:rPr lang="en-US" dirty="0" smtClean="0"/>
              <a:t>For </a:t>
            </a:r>
            <a:r>
              <a:rPr lang="en-US" dirty="0"/>
              <a:t>HEALTH </a:t>
            </a:r>
            <a:r>
              <a:rPr lang="en-US" dirty="0" smtClean="0"/>
              <a:t>and WELLBEING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Potential </a:t>
            </a:r>
            <a:r>
              <a:rPr lang="en-US" dirty="0" smtClean="0"/>
              <a:t>targets and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08872"/>
              </p:ext>
            </p:extLst>
          </p:nvPr>
        </p:nvGraphicFramePr>
        <p:xfrm>
          <a:off x="419100" y="2047853"/>
          <a:ext cx="8229600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264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SYSTEMS ISSUE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Targets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Examples of Indicators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985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Coordinated Services</a:t>
                      </a:r>
                    </a:p>
                    <a:p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Agencies work together to provide effective services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47% of</a:t>
                      </a:r>
                      <a:r>
                        <a:rPr lang="en-US" sz="1600" baseline="0" dirty="0" smtClean="0"/>
                        <a:t> individuals aged 12 and older are vaccinated against influenza (Ontario = 53%) (Data source: CCHS, 2013-14)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15% of individuals 12+ consider their health to be ‘poor’ or ‘fair’ (Ontario = 12%) 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34% of individuals 12+ report having one or more chronic health conditions (Data source: CCHS, 2013-14)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Life Expectancy at birth in years: 80.2 years for females &amp; 74.8 years for males (Data source: </a:t>
                      </a:r>
                      <a:r>
                        <a:rPr lang="en-US" sz="1600" baseline="0" dirty="0" err="1" smtClean="0"/>
                        <a:t>IntelliHealth</a:t>
                      </a:r>
                      <a:r>
                        <a:rPr lang="en-US" sz="1600" baseline="0" dirty="0" smtClean="0"/>
                        <a:t>, 2003-09)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10% of Brant students (grade 7-12)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reported smoking cigarettes daily or occasionally in the past year (Data source: OSDUHS, 2015).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13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27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065218"/>
          </a:xfrm>
        </p:spPr>
        <p:txBody>
          <a:bodyPr>
            <a:noAutofit/>
          </a:bodyPr>
          <a:lstStyle/>
          <a:p>
            <a:r>
              <a:rPr lang="en-US" dirty="0" smtClean="0"/>
              <a:t>More potential targets and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160574"/>
              </p:ext>
            </p:extLst>
          </p:nvPr>
        </p:nvGraphicFramePr>
        <p:xfrm>
          <a:off x="457200" y="1219200"/>
          <a:ext cx="8381999" cy="5652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4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984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SYSTEMS ISSUE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Targets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Examples of Indicators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4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Services Meet Needs</a:t>
                      </a:r>
                    </a:p>
                    <a:p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People</a:t>
                      </a:r>
                      <a:r>
                        <a:rPr lang="en-US" sz="1600" baseline="0" dirty="0" smtClean="0"/>
                        <a:t> get the services needed and wait lists are reduced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32%</a:t>
                      </a:r>
                      <a:r>
                        <a:rPr lang="en-US" sz="1600" baseline="0" dirty="0" smtClean="0"/>
                        <a:t> of students in grades 7-12 report moderate-to-high psychological distress (Ontario = 34%) (Data source: OSDUHS, 2015)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11% of individuals aged 12 and older report having a mood disorder (e.g., depression) (Ontario = 8.6%) (Data source: CCHS, 2013-14)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204 crisis situations were dealt with by the Brant Community Response Team during 2016. 19% were attribute to mental health (Data source: Brant Community Response Team: Annual Report, 2016)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55% of individuals who received non-government funded home care received that care from family members (CCHS, 2013-14)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94% of individuals aged 12 and older have a regular medical doctor (Ontario = 92%) (Data source: CCHS, 2013-14)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17% of individuals felt that during the past 12 months, there was a time when they needed health</a:t>
                      </a:r>
                      <a:r>
                        <a:rPr lang="en-US" sz="1600" baseline="0" dirty="0" smtClean="0"/>
                        <a:t> care but didn’t receive it (Ontario = 11%) (Data source: CCHS, 2013-14)  The top reason for not getting care was “wait time too long”.</a:t>
                      </a:r>
                      <a:endParaRPr lang="en-US" sz="16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14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45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066800"/>
          </a:xfrm>
        </p:spPr>
        <p:txBody>
          <a:bodyPr>
            <a:noAutofit/>
          </a:bodyPr>
          <a:lstStyle/>
          <a:p>
            <a:r>
              <a:rPr lang="en-US" dirty="0" smtClean="0"/>
              <a:t>More potential targets and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157029"/>
              </p:ext>
            </p:extLst>
          </p:nvPr>
        </p:nvGraphicFramePr>
        <p:xfrm>
          <a:off x="568713" y="1905000"/>
          <a:ext cx="8118088" cy="3463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SYSTEMS ISSUE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Targets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Examples of Indicators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983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Affordable</a:t>
                      </a:r>
                      <a:r>
                        <a:rPr lang="en-US" sz="1800" baseline="0" dirty="0" smtClean="0"/>
                        <a:t> Transportation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Transportation get people to where they need to go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8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/>
                        <a:t>11% of individuals aged 12 and older walk to work or school (Ontario = 17%) (Data source: </a:t>
                      </a:r>
                      <a:r>
                        <a:rPr lang="en-US" sz="1600" baseline="0" dirty="0" smtClean="0"/>
                        <a:t>CCHS</a:t>
                      </a:r>
                      <a:r>
                        <a:rPr lang="en-US" sz="1800" baseline="0" dirty="0" smtClean="0"/>
                        <a:t>, 2013-14)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/>
                        <a:t>0.72% of the population is hospitalized each year due to a motor vehicle collision (Ontario = 0.45%) (</a:t>
                      </a:r>
                      <a:r>
                        <a:rPr lang="en-US" sz="1800" baseline="0" dirty="0" err="1" smtClean="0"/>
                        <a:t>IntelliHEALTH</a:t>
                      </a:r>
                      <a:r>
                        <a:rPr lang="en-US" sz="1800" baseline="0" dirty="0" smtClean="0"/>
                        <a:t> ONTARIO, 2015)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9" y="228600"/>
            <a:ext cx="8229600" cy="6172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0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5914"/>
            <a:ext cx="7848600" cy="588645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Bottom Line in Health for our Communities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600200"/>
            <a:ext cx="6248400" cy="40687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 smtClean="0">
                <a:solidFill>
                  <a:srgbClr val="C00000"/>
                </a:solidFill>
              </a:rPr>
              <a:t>Women with the lowest incomes in Brantford tend to die 19 years earlier than their wealthiest </a:t>
            </a:r>
            <a:r>
              <a:rPr lang="en-US" sz="2400" dirty="0" err="1" smtClean="0">
                <a:solidFill>
                  <a:srgbClr val="C00000"/>
                </a:solidFill>
              </a:rPr>
              <a:t>neighbours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Men with the lowest incomes tend to die 16 years earlier than their wealthiest </a:t>
            </a:r>
            <a:r>
              <a:rPr lang="en-US" sz="2400" dirty="0" err="1" smtClean="0">
                <a:solidFill>
                  <a:srgbClr val="C00000"/>
                </a:solidFill>
              </a:rPr>
              <a:t>neighbours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Identifying Priority Impacts on Health and Wellbeing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717" y="1921727"/>
            <a:ext cx="3352800" cy="39624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Health Equity forum hosted in March 2015 with over 100 in attendance </a:t>
            </a:r>
          </a:p>
          <a:p>
            <a:pPr marL="0" indent="0">
              <a:buNone/>
            </a:pPr>
            <a:endParaRPr lang="en-US" sz="800" dirty="0" smtClean="0"/>
          </a:p>
          <a:p>
            <a:pPr marL="341313" lvl="1" indent="-341313">
              <a:buFont typeface="Arial" panose="020B0604020202020204" pitchFamily="34" charset="0"/>
              <a:buChar char="•"/>
            </a:pPr>
            <a:r>
              <a:rPr lang="en-US" sz="1600" dirty="0" smtClean="0"/>
              <a:t>Health impact themes</a:t>
            </a:r>
            <a:r>
              <a:rPr lang="en-US" sz="1600" dirty="0"/>
              <a:t> </a:t>
            </a:r>
            <a:r>
              <a:rPr lang="en-US" sz="1600" dirty="0" smtClean="0"/>
              <a:t>were identified from several local reports  and </a:t>
            </a:r>
          </a:p>
          <a:p>
            <a:pPr marL="0" lvl="1" indent="0">
              <a:buNone/>
            </a:pPr>
            <a:endParaRPr lang="en-US" sz="800" dirty="0" smtClean="0"/>
          </a:p>
          <a:p>
            <a:pPr marL="341313" lvl="1" indent="-341313">
              <a:buFont typeface="Arial" panose="020B0604020202020204" pitchFamily="34" charset="0"/>
              <a:buChar char="•"/>
            </a:pPr>
            <a:r>
              <a:rPr lang="en-US" sz="1600" dirty="0" smtClean="0"/>
              <a:t>They were presented to attendees in the context of the Canadian Index of Wellbeing</a:t>
            </a:r>
          </a:p>
          <a:p>
            <a:pPr marL="341313" lvl="1" indent="-341313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1313" lvl="1" indent="-341313">
              <a:buFont typeface="Arial" panose="020B0604020202020204" pitchFamily="34" charset="0"/>
              <a:buChar char="•"/>
            </a:pPr>
            <a:r>
              <a:rPr lang="en-US" sz="1600" dirty="0" smtClean="0"/>
              <a:t>Randomly assigned to one of ten workgroups , attendees chose their top priorities and present their rational to the whole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234" y="2226527"/>
            <a:ext cx="527887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5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" y="228600"/>
            <a:ext cx="810692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28600"/>
            <a:ext cx="3200400" cy="2209800"/>
          </a:xfrm>
        </p:spPr>
        <p:txBody>
          <a:bodyPr>
            <a:normAutofit/>
          </a:bodyPr>
          <a:lstStyle/>
          <a:p>
            <a:r>
              <a:rPr lang="en-US" sz="3200" dirty="0"/>
              <a:t>Symbols in the Healthy Brantford Vision Tree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1881" y="391886"/>
            <a:ext cx="8543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About the Priorities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398" y="1371600"/>
            <a:ext cx="860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Optimal physical, mental, and spiritual health </a:t>
            </a:r>
            <a:r>
              <a:rPr lang="en-US" sz="1400" dirty="0" smtClean="0"/>
              <a:t>do not occur in isolation but are a result of all aspects of an individual’s life: Education, food security, prosperity, active living, and access to  supportive health systems </a:t>
            </a:r>
            <a:endParaRPr lang="en-US" sz="1400" dirty="0"/>
          </a:p>
        </p:txBody>
      </p:sp>
      <p:grpSp>
        <p:nvGrpSpPr>
          <p:cNvPr id="8" name="Group 7"/>
          <p:cNvGrpSpPr/>
          <p:nvPr/>
        </p:nvGrpSpPr>
        <p:grpSpPr>
          <a:xfrm>
            <a:off x="896471" y="2286000"/>
            <a:ext cx="7386221" cy="4226465"/>
            <a:chOff x="1447800" y="3352800"/>
            <a:chExt cx="6019800" cy="5943600"/>
          </a:xfrm>
          <a:noFill/>
        </p:grpSpPr>
        <p:sp>
          <p:nvSpPr>
            <p:cNvPr id="7" name="Oval 6"/>
            <p:cNvSpPr/>
            <p:nvPr/>
          </p:nvSpPr>
          <p:spPr>
            <a:xfrm>
              <a:off x="1447800" y="4343400"/>
              <a:ext cx="3429000" cy="3429000"/>
            </a:xfrm>
            <a:prstGeom prst="ellipse">
              <a:avLst/>
            </a:prstGeom>
            <a:solidFill>
              <a:srgbClr val="EBF1DE">
                <a:alpha val="8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981200" y="5867400"/>
              <a:ext cx="3429000" cy="3429000"/>
            </a:xfrm>
            <a:prstGeom prst="ellipse">
              <a:avLst/>
            </a:prstGeom>
            <a:solidFill>
              <a:srgbClr val="F2DCDB">
                <a:alpha val="50196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581400" y="5849815"/>
              <a:ext cx="3429000" cy="3429000"/>
            </a:xfrm>
            <a:prstGeom prst="ellipse">
              <a:avLst/>
            </a:prstGeom>
            <a:solidFill>
              <a:srgbClr val="E6E0EC">
                <a:alpha val="50196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038600" y="4267200"/>
              <a:ext cx="3429000" cy="3429000"/>
            </a:xfrm>
            <a:prstGeom prst="ellipse">
              <a:avLst/>
            </a:prstGeom>
            <a:solidFill>
              <a:srgbClr val="FDEADA">
                <a:alpha val="50196"/>
              </a:srgbClr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743200" y="3352800"/>
              <a:ext cx="3429000" cy="3429000"/>
            </a:xfrm>
            <a:prstGeom prst="ellipse">
              <a:avLst/>
            </a:prstGeom>
            <a:solidFill>
              <a:srgbClr val="DCE6F2">
                <a:alpha val="50196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54617" y="2345910"/>
            <a:ext cx="181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Education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444132" y="3199121"/>
            <a:ext cx="1763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Prosperity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770822" y="5422316"/>
            <a:ext cx="181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Active Living</a:t>
            </a:r>
            <a:endParaRPr lang="en-US" b="1"/>
          </a:p>
        </p:txBody>
      </p:sp>
      <p:sp>
        <p:nvSpPr>
          <p:cNvPr id="52" name="TextBox 51"/>
          <p:cNvSpPr txBox="1"/>
          <p:nvPr/>
        </p:nvSpPr>
        <p:spPr>
          <a:xfrm>
            <a:off x="979313" y="3328685"/>
            <a:ext cx="181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Food </a:t>
            </a:r>
          </a:p>
          <a:p>
            <a:pPr algn="ctr"/>
            <a:r>
              <a:rPr lang="en-US" b="1" smtClean="0"/>
              <a:t>security</a:t>
            </a:r>
            <a:endParaRPr lang="en-US" b="1"/>
          </a:p>
        </p:txBody>
      </p:sp>
      <p:sp>
        <p:nvSpPr>
          <p:cNvPr id="53" name="TextBox 52"/>
          <p:cNvSpPr txBox="1"/>
          <p:nvPr/>
        </p:nvSpPr>
        <p:spPr>
          <a:xfrm>
            <a:off x="1489336" y="5411228"/>
            <a:ext cx="218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Health Systems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3675529" y="3965771"/>
            <a:ext cx="1852866" cy="1073820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+mj-lt"/>
              </a:rPr>
              <a:t>Better Health</a:t>
            </a:r>
            <a:endParaRPr lang="en-US" sz="2400" b="1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1295" y="3084332"/>
            <a:ext cx="2061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Higher education = </a:t>
            </a:r>
          </a:p>
          <a:p>
            <a:pPr algn="ctr"/>
            <a:r>
              <a:rPr lang="en-US" sz="1400" dirty="0" smtClean="0"/>
              <a:t>Better employment</a:t>
            </a:r>
          </a:p>
          <a:p>
            <a:pPr algn="ctr"/>
            <a:r>
              <a:rPr lang="en-US" sz="1400" dirty="0" smtClean="0"/>
              <a:t>Better benefits </a:t>
            </a:r>
          </a:p>
          <a:p>
            <a:pPr algn="ctr"/>
            <a:r>
              <a:rPr lang="en-US" sz="1400" dirty="0" smtClean="0"/>
              <a:t>Provision of sick time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2480740" y="3068993"/>
            <a:ext cx="1601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More education = Higher health literacy =</a:t>
            </a:r>
          </a:p>
          <a:p>
            <a:pPr algn="ctr"/>
            <a:r>
              <a:rPr lang="en-US" sz="1400" dirty="0" smtClean="0"/>
              <a:t>better food choices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77160" y="4414525"/>
            <a:ext cx="1707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Higher income =</a:t>
            </a:r>
          </a:p>
          <a:p>
            <a:pPr algn="ctr"/>
            <a:r>
              <a:rPr lang="en-US" sz="1400" dirty="0" smtClean="0"/>
              <a:t>able to afford recreation &amp;</a:t>
            </a:r>
          </a:p>
          <a:p>
            <a:pPr algn="ctr"/>
            <a:r>
              <a:rPr lang="en-US" sz="1400" dirty="0" smtClean="0"/>
              <a:t>more time for leisure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3583872" y="5216192"/>
            <a:ext cx="20616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More active individuals = healthier individuals = reduced burden on healthcare </a:t>
            </a:r>
          </a:p>
          <a:p>
            <a:pPr algn="ctr"/>
            <a:r>
              <a:rPr lang="en-US" sz="1400" smtClean="0"/>
              <a:t>system</a:t>
            </a:r>
            <a:endParaRPr lang="en-US" sz="1400"/>
          </a:p>
        </p:txBody>
      </p:sp>
      <p:sp>
        <p:nvSpPr>
          <p:cNvPr id="60" name="TextBox 59"/>
          <p:cNvSpPr txBox="1"/>
          <p:nvPr/>
        </p:nvSpPr>
        <p:spPr>
          <a:xfrm>
            <a:off x="1787143" y="4468091"/>
            <a:ext cx="17987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Access to nutritious food = prevention and treatment of illness</a:t>
            </a:r>
            <a:endParaRPr lang="en-US" sz="1400"/>
          </a:p>
        </p:txBody>
      </p:sp>
      <p:sp>
        <p:nvSpPr>
          <p:cNvPr id="14" name="Isosceles Triangle 13"/>
          <p:cNvSpPr/>
          <p:nvPr/>
        </p:nvSpPr>
        <p:spPr>
          <a:xfrm>
            <a:off x="3864118" y="3162690"/>
            <a:ext cx="1394852" cy="772670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</a:rPr>
              <a:t>Able </a:t>
            </a:r>
            <a:endParaRPr lang="en-US" sz="900" smtClean="0">
              <a:solidFill>
                <a:schemeClr val="tx1"/>
              </a:solidFill>
            </a:endParaRPr>
          </a:p>
          <a:p>
            <a:pPr algn="ctr"/>
            <a:r>
              <a:rPr lang="en-US" sz="900" smtClean="0">
                <a:solidFill>
                  <a:schemeClr val="tx1"/>
                </a:solidFill>
              </a:rPr>
              <a:t>to </a:t>
            </a:r>
            <a:r>
              <a:rPr lang="en-US" sz="900">
                <a:solidFill>
                  <a:schemeClr val="tx1"/>
                </a:solidFill>
              </a:rPr>
              <a:t>afford healthy food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68172" y="2616214"/>
            <a:ext cx="2779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Greater knowledge = greater ability to make healthy choices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716137" y="3935360"/>
            <a:ext cx="166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</a:t>
            </a:r>
            <a:r>
              <a:rPr lang="en-US" sz="1400" dirty="0" smtClean="0"/>
              <a:t>ccess to healthy food = better diet</a:t>
            </a:r>
            <a:endParaRPr lang="en-US" sz="1400" dirty="0"/>
          </a:p>
        </p:txBody>
      </p:sp>
      <p:sp>
        <p:nvSpPr>
          <p:cNvPr id="2" name="Parallelogram 1"/>
          <p:cNvSpPr/>
          <p:nvPr/>
        </p:nvSpPr>
        <p:spPr>
          <a:xfrm>
            <a:off x="5348618" y="5525863"/>
            <a:ext cx="2092088" cy="812592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 An </a:t>
            </a:r>
            <a:r>
              <a:rPr lang="en-US" sz="1400" dirty="0">
                <a:solidFill>
                  <a:schemeClr val="tx1"/>
                </a:solidFill>
              </a:rPr>
              <a:t>active </a:t>
            </a:r>
            <a:r>
              <a:rPr lang="en-US" sz="1400" dirty="0" smtClean="0">
                <a:solidFill>
                  <a:schemeClr val="tx1"/>
                </a:solidFill>
              </a:rPr>
              <a:t>life = lower </a:t>
            </a:r>
            <a:r>
              <a:rPr lang="en-US" sz="1400" dirty="0">
                <a:solidFill>
                  <a:schemeClr val="tx1"/>
                </a:solidFill>
              </a:rPr>
              <a:t>rate of   chronic </a:t>
            </a:r>
            <a:r>
              <a:rPr lang="en-US" sz="1400" dirty="0" smtClean="0">
                <a:solidFill>
                  <a:schemeClr val="tx1"/>
                </a:solidFill>
              </a:rPr>
              <a:t>disease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13082" y="5647079"/>
            <a:ext cx="20616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Better health supports </a:t>
            </a:r>
          </a:p>
          <a:p>
            <a:pPr algn="ctr"/>
            <a:r>
              <a:rPr lang="en-US" sz="1400" dirty="0" smtClean="0"/>
              <a:t>= better preventive and        treatment care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544897" y="4899093"/>
            <a:ext cx="1012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Healthy </a:t>
            </a:r>
          </a:p>
          <a:p>
            <a:r>
              <a:rPr lang="en-US" sz="900" dirty="0" smtClean="0"/>
              <a:t>weights</a:t>
            </a:r>
            <a:endParaRPr lang="en-US" sz="900" dirty="0"/>
          </a:p>
        </p:txBody>
      </p:sp>
      <p:sp>
        <p:nvSpPr>
          <p:cNvPr id="36" name="TextBox 35"/>
          <p:cNvSpPr txBox="1"/>
          <p:nvPr/>
        </p:nvSpPr>
        <p:spPr>
          <a:xfrm>
            <a:off x="5441783" y="4154842"/>
            <a:ext cx="1012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mtClean="0"/>
              <a:t>Less stress</a:t>
            </a:r>
            <a:endParaRPr lang="en-US" sz="900"/>
          </a:p>
        </p:txBody>
      </p:sp>
      <p:sp>
        <p:nvSpPr>
          <p:cNvPr id="37" name="TextBox 36"/>
          <p:cNvSpPr txBox="1"/>
          <p:nvPr/>
        </p:nvSpPr>
        <p:spPr>
          <a:xfrm>
            <a:off x="5103812" y="4829844"/>
            <a:ext cx="10128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Better </a:t>
            </a:r>
          </a:p>
          <a:p>
            <a:r>
              <a:rPr lang="en-US" sz="900" dirty="0" smtClean="0"/>
              <a:t>    mental </a:t>
            </a:r>
          </a:p>
          <a:p>
            <a:r>
              <a:rPr lang="en-US" sz="900" dirty="0"/>
              <a:t> </a:t>
            </a:r>
            <a:r>
              <a:rPr lang="en-US" sz="900" dirty="0" smtClean="0"/>
              <a:t>       health</a:t>
            </a:r>
            <a:endParaRPr lang="en-US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2913393" y="4052455"/>
            <a:ext cx="95072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50" smtClean="0"/>
              <a:t>Able to navigate resources &amp; services</a:t>
            </a:r>
            <a:endParaRPr lang="en-US" sz="850"/>
          </a:p>
        </p:txBody>
      </p:sp>
      <p:sp>
        <p:nvSpPr>
          <p:cNvPr id="15" name="TextBox 14"/>
          <p:cNvSpPr txBox="1"/>
          <p:nvPr/>
        </p:nvSpPr>
        <p:spPr>
          <a:xfrm>
            <a:off x="6574816" y="3502615"/>
            <a:ext cx="16324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</a:t>
            </a:r>
            <a:r>
              <a:rPr lang="en-US" sz="1400" dirty="0" smtClean="0"/>
              <a:t>igher income = </a:t>
            </a:r>
            <a:endParaRPr lang="en-US" sz="1400" dirty="0"/>
          </a:p>
          <a:p>
            <a:pPr algn="ctr"/>
            <a:r>
              <a:rPr lang="en-US" sz="1400" dirty="0"/>
              <a:t>Better access </a:t>
            </a:r>
            <a:r>
              <a:rPr lang="en-US" sz="1400" dirty="0" smtClean="0"/>
              <a:t>to</a:t>
            </a:r>
          </a:p>
          <a:p>
            <a:pPr algn="ctr"/>
            <a:r>
              <a:rPr lang="en-US" sz="1400" dirty="0" smtClean="0"/>
              <a:t>health resources              </a:t>
            </a:r>
          </a:p>
          <a:p>
            <a:pPr algn="ctr"/>
            <a:r>
              <a:rPr lang="en-US" sz="1400" dirty="0" smtClean="0"/>
              <a:t>  &amp; less </a:t>
            </a:r>
          </a:p>
          <a:p>
            <a:pPr algn="ctr"/>
            <a:r>
              <a:rPr lang="en-US" sz="1400" dirty="0" smtClean="0"/>
              <a:t>            financial </a:t>
            </a:r>
          </a:p>
          <a:p>
            <a:pPr algn="ctr"/>
            <a:r>
              <a:rPr lang="en-US" sz="1400" dirty="0" smtClean="0"/>
              <a:t>               stress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343400"/>
          </a:xfr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CA" sz="7200" b="1" u="sng" dirty="0" smtClean="0"/>
          </a:p>
          <a:p>
            <a:pPr marL="0" indent="0">
              <a:buNone/>
            </a:pPr>
            <a:r>
              <a:rPr lang="en-CA" sz="7200" b="1" u="sng" dirty="0" smtClean="0"/>
              <a:t>Inclusion of all Diversity</a:t>
            </a:r>
            <a:endParaRPr lang="en-CA" sz="7200" dirty="0"/>
          </a:p>
          <a:p>
            <a:pPr marL="0" indent="0">
              <a:buNone/>
            </a:pPr>
            <a:r>
              <a:rPr lang="en-CA" sz="7200" dirty="0" smtClean="0"/>
              <a:t> All </a:t>
            </a:r>
            <a:r>
              <a:rPr lang="en-CA" sz="7200" dirty="0"/>
              <a:t>members recognize the strengths and diversity in our community by showing sensitivity, respect and fairness in welcoming all </a:t>
            </a:r>
            <a:r>
              <a:rPr lang="en-CA" sz="7200" dirty="0" smtClean="0"/>
              <a:t>people.</a:t>
            </a:r>
            <a:endParaRPr lang="en-CA" sz="7200" dirty="0"/>
          </a:p>
          <a:p>
            <a:pPr marL="0" indent="0">
              <a:buNone/>
            </a:pPr>
            <a:r>
              <a:rPr lang="en-CA" sz="7200" dirty="0"/>
              <a:t> </a:t>
            </a:r>
          </a:p>
          <a:p>
            <a:pPr marL="0" indent="0">
              <a:buNone/>
            </a:pPr>
            <a:r>
              <a:rPr lang="en-CA" sz="7200" dirty="0"/>
              <a:t> </a:t>
            </a:r>
            <a:r>
              <a:rPr lang="en-CA" sz="7200" b="1" u="sng" dirty="0" smtClean="0"/>
              <a:t>Community </a:t>
            </a:r>
            <a:r>
              <a:rPr lang="en-CA" sz="7200" b="1" u="sng" dirty="0"/>
              <a:t>Ownership</a:t>
            </a:r>
            <a:endParaRPr lang="en-CA" sz="7200" dirty="0"/>
          </a:p>
          <a:p>
            <a:pPr marL="0" indent="0">
              <a:buNone/>
            </a:pPr>
            <a:r>
              <a:rPr lang="en-CA" sz="7200" b="1" dirty="0"/>
              <a:t> </a:t>
            </a:r>
            <a:r>
              <a:rPr lang="en-CA" sz="7200" dirty="0" smtClean="0"/>
              <a:t>Members </a:t>
            </a:r>
            <a:r>
              <a:rPr lang="en-CA" sz="7200" dirty="0"/>
              <a:t>work together in engaging, encouraging and inspiring all to promote the necessary actions to carry out our combined mission. </a:t>
            </a:r>
          </a:p>
          <a:p>
            <a:pPr marL="0" indent="0">
              <a:buNone/>
            </a:pPr>
            <a:r>
              <a:rPr lang="en-CA" sz="7200" b="1" dirty="0"/>
              <a:t> </a:t>
            </a:r>
            <a:endParaRPr lang="en-CA" sz="7200" dirty="0"/>
          </a:p>
          <a:p>
            <a:pPr marL="0" indent="0">
              <a:buNone/>
            </a:pPr>
            <a:r>
              <a:rPr lang="en-CA" sz="7200" b="1" dirty="0"/>
              <a:t> </a:t>
            </a:r>
            <a:r>
              <a:rPr lang="en-CA" sz="7200" b="1" u="sng" dirty="0" smtClean="0"/>
              <a:t>Shared </a:t>
            </a:r>
            <a:r>
              <a:rPr lang="en-CA" sz="7200" b="1" u="sng" dirty="0"/>
              <a:t>Leadership</a:t>
            </a:r>
            <a:endParaRPr lang="en-CA" sz="7200" dirty="0"/>
          </a:p>
          <a:p>
            <a:pPr marL="0" indent="0">
              <a:buNone/>
            </a:pPr>
            <a:r>
              <a:rPr lang="en-CA" sz="7200" dirty="0"/>
              <a:t> </a:t>
            </a:r>
            <a:r>
              <a:rPr lang="en-CA" sz="7200" dirty="0" smtClean="0"/>
              <a:t>Members </a:t>
            </a:r>
            <a:r>
              <a:rPr lang="en-CA" sz="7200" dirty="0"/>
              <a:t>of our community and our agencies join forces to arrive at decisions that provide direction to fulfil a common vision.</a:t>
            </a:r>
          </a:p>
          <a:p>
            <a:pPr marL="0" indent="0">
              <a:buNone/>
            </a:pPr>
            <a:r>
              <a:rPr lang="en-CA" sz="7200" dirty="0"/>
              <a:t>  </a:t>
            </a:r>
          </a:p>
          <a:p>
            <a:pPr marL="0" indent="0">
              <a:buNone/>
            </a:pPr>
            <a:r>
              <a:rPr lang="en-CA" sz="7200" b="1" u="sng" dirty="0"/>
              <a:t>Multi-Sector Cooperation</a:t>
            </a:r>
            <a:endParaRPr lang="en-CA" sz="7200" dirty="0"/>
          </a:p>
          <a:p>
            <a:pPr marL="0" indent="0">
              <a:buNone/>
            </a:pPr>
            <a:r>
              <a:rPr lang="en-CA" sz="7200" b="1" dirty="0"/>
              <a:t> </a:t>
            </a:r>
            <a:r>
              <a:rPr lang="en-CA" sz="7200" dirty="0" smtClean="0"/>
              <a:t>Members </a:t>
            </a:r>
            <a:r>
              <a:rPr lang="en-CA" sz="7200" dirty="0"/>
              <a:t>from our community and all our local sectors work together to ensure activities complement each other, are resource wise, and meet mutual goals. </a:t>
            </a:r>
          </a:p>
          <a:p>
            <a:pPr marL="0" indent="0">
              <a:buNone/>
            </a:pPr>
            <a:r>
              <a:rPr lang="en-CA" sz="7200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3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Multi-Sector </a:t>
            </a:r>
            <a:r>
              <a:rPr lang="en-US" dirty="0"/>
              <a:t>A</a:t>
            </a:r>
            <a:r>
              <a:rPr lang="en-US" dirty="0" smtClean="0"/>
              <a:t>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71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To name a few:</a:t>
            </a:r>
            <a:endParaRPr lang="en-US" dirty="0"/>
          </a:p>
          <a:p>
            <a:r>
              <a:rPr lang="en-US" dirty="0" smtClean="0"/>
              <a:t>Ministry </a:t>
            </a:r>
            <a:r>
              <a:rPr lang="en-US" dirty="0"/>
              <a:t>o</a:t>
            </a:r>
            <a:r>
              <a:rPr lang="en-US" dirty="0" smtClean="0"/>
              <a:t>f Health and Long Term Care</a:t>
            </a:r>
          </a:p>
          <a:p>
            <a:pPr lvl="1"/>
            <a:r>
              <a:rPr lang="en-US" dirty="0" smtClean="0"/>
              <a:t>Local Health Integrated Network</a:t>
            </a:r>
          </a:p>
          <a:p>
            <a:pPr lvl="1"/>
            <a:r>
              <a:rPr lang="en-US" dirty="0" smtClean="0"/>
              <a:t>Brant County Health Unit </a:t>
            </a:r>
          </a:p>
          <a:p>
            <a:pPr lvl="1"/>
            <a:r>
              <a:rPr lang="en-US" dirty="0" smtClean="0"/>
              <a:t>Grand River Community Health Centre</a:t>
            </a:r>
          </a:p>
          <a:p>
            <a:pPr lvl="1"/>
            <a:r>
              <a:rPr lang="en-US" dirty="0" smtClean="0"/>
              <a:t>Brant Healthcare System and other allied clinical care supports</a:t>
            </a:r>
          </a:p>
          <a:p>
            <a:r>
              <a:rPr lang="en-US" dirty="0" smtClean="0"/>
              <a:t>Ministry of Child and Youth Services</a:t>
            </a:r>
          </a:p>
          <a:p>
            <a:pPr lvl="1"/>
            <a:r>
              <a:rPr lang="en-US" dirty="0" smtClean="0"/>
              <a:t>Best Start Network</a:t>
            </a:r>
          </a:p>
          <a:p>
            <a:pPr lvl="1"/>
            <a:r>
              <a:rPr lang="en-US" dirty="0" smtClean="0"/>
              <a:t>Child and Youth </a:t>
            </a:r>
            <a:r>
              <a:rPr lang="en-US" dirty="0"/>
              <a:t>S</a:t>
            </a:r>
            <a:r>
              <a:rPr lang="en-US" dirty="0" smtClean="0"/>
              <a:t>ervices Network</a:t>
            </a:r>
          </a:p>
          <a:p>
            <a:r>
              <a:rPr lang="en-US" dirty="0"/>
              <a:t>Indigenous Communities</a:t>
            </a:r>
          </a:p>
          <a:p>
            <a:pPr lvl="1"/>
            <a:r>
              <a:rPr lang="en-US" dirty="0"/>
              <a:t>Reserve and Urban health and social </a:t>
            </a:r>
            <a:r>
              <a:rPr lang="en-US" dirty="0" smtClean="0"/>
              <a:t>supports</a:t>
            </a:r>
          </a:p>
          <a:p>
            <a:r>
              <a:rPr lang="en-US" dirty="0"/>
              <a:t>Municipalities’ Strategic Plans</a:t>
            </a:r>
          </a:p>
          <a:p>
            <a:pPr lvl="1"/>
            <a:r>
              <a:rPr lang="en-US" dirty="0"/>
              <a:t>i.e. Healthy Brantford</a:t>
            </a:r>
          </a:p>
          <a:p>
            <a:pPr lvl="1"/>
            <a:r>
              <a:rPr lang="en-US" dirty="0"/>
              <a:t>Transportation task groups in local jurisdictions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6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295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Collective Impact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353875"/>
            <a:ext cx="7010400" cy="32934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“Collective Impact is the commitment of a group of important actors from different sectors to a common agenda for solving a specific social problem, using a structured form of collaboration”</a:t>
            </a:r>
          </a:p>
          <a:p>
            <a:pPr marL="0" indent="0" algn="r">
              <a:buNone/>
            </a:pPr>
            <a:r>
              <a:rPr lang="en-US" dirty="0" smtClean="0"/>
              <a:t>- </a:t>
            </a:r>
            <a:r>
              <a:rPr lang="en-US" sz="1800" dirty="0" err="1" smtClean="0"/>
              <a:t>Kania</a:t>
            </a:r>
            <a:r>
              <a:rPr lang="en-US" sz="1800" dirty="0" smtClean="0"/>
              <a:t>, J. and Kramer, M.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7402-AEC4-4DC9-AF42-DE4D287552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51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FEE895"/>
      </a:accent1>
      <a:accent2>
        <a:srgbClr val="FEE895"/>
      </a:accent2>
      <a:accent3>
        <a:srgbClr val="FEE895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3113</TotalTime>
  <Words>1371</Words>
  <Application>Microsoft Office PowerPoint</Application>
  <PresentationFormat>On-screen Show (4:3)</PresentationFormat>
  <Paragraphs>242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 Presenter: Christina Rajsic  Director of Health Promotion Brant County Health Unit Co-Chair  Grand River Healthy Communities November 22 , 2017  </vt:lpstr>
      <vt:lpstr>PowerPoint Presentation</vt:lpstr>
      <vt:lpstr>The Bottom Line in Health for our Communities</vt:lpstr>
      <vt:lpstr>Identifying Priority Impacts on Health and Wellbeing</vt:lpstr>
      <vt:lpstr>Symbols in the Healthy Brantford Vision Tree</vt:lpstr>
      <vt:lpstr>PowerPoint Presentation</vt:lpstr>
      <vt:lpstr>Community Engagement</vt:lpstr>
      <vt:lpstr>Multi-Sector Approaches</vt:lpstr>
      <vt:lpstr>Collective Impact</vt:lpstr>
      <vt:lpstr> CI: “Connecting People” (OTF) </vt:lpstr>
      <vt:lpstr>Where We Are Now: Implementation</vt:lpstr>
      <vt:lpstr>PowerPoint Presentation</vt:lpstr>
      <vt:lpstr>SYSTEM For HEALTH and WELLBEING  Potential targets and indicators</vt:lpstr>
      <vt:lpstr>More potential targets and indicators</vt:lpstr>
      <vt:lpstr>More potential targets and indicators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HEALTHY CITY FOR ALL HEALTHY CITY STRATEGY-FOUR YEAR ACTION PLAN 2016-2019|PHASE 2</dc:title>
  <dc:creator>Tracy Benson</dc:creator>
  <cp:lastModifiedBy>Brant County Health Unit</cp:lastModifiedBy>
  <cp:revision>131</cp:revision>
  <cp:lastPrinted>2017-11-21T19:23:05Z</cp:lastPrinted>
  <dcterms:created xsi:type="dcterms:W3CDTF">2016-10-14T13:00:37Z</dcterms:created>
  <dcterms:modified xsi:type="dcterms:W3CDTF">2017-11-22T16:50:42Z</dcterms:modified>
</cp:coreProperties>
</file>